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70" r:id="rId2"/>
    <p:sldId id="256" r:id="rId3"/>
    <p:sldId id="272" r:id="rId4"/>
    <p:sldId id="273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612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2940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5/19/2015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1636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113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6178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43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5/19/2015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542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46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0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106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5/19/2015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0395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564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3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42496" y="4057170"/>
            <a:ext cx="7766936" cy="1853200"/>
          </a:xfrm>
        </p:spPr>
        <p:txBody>
          <a:bodyPr anchor="ctr">
            <a:normAutofit/>
          </a:bodyPr>
          <a:lstStyle/>
          <a:p>
            <a:pPr algn="ctr"/>
            <a:r>
              <a:rPr lang="es-MX" sz="3200" b="1" dirty="0" smtClean="0">
                <a:solidFill>
                  <a:schemeClr val="bg1">
                    <a:lumMod val="50000"/>
                  </a:schemeClr>
                </a:solidFill>
              </a:rPr>
              <a:t>Lic. Raquel Velasco Macías </a:t>
            </a:r>
          </a:p>
          <a:p>
            <a:pPr algn="ctr"/>
            <a:r>
              <a:rPr lang="es-MX" sz="3200" b="1" dirty="0" smtClean="0">
                <a:solidFill>
                  <a:schemeClr val="bg1">
                    <a:lumMod val="50000"/>
                  </a:schemeClr>
                </a:solidFill>
              </a:rPr>
              <a:t>Comisionada Presidenta de la </a:t>
            </a:r>
            <a:r>
              <a:rPr lang="es-MX" sz="3200" b="1" dirty="0" smtClean="0">
                <a:solidFill>
                  <a:schemeClr val="bg1">
                    <a:lumMod val="50000"/>
                  </a:schemeClr>
                </a:solidFill>
              </a:rPr>
              <a:t>CEAIP</a:t>
            </a:r>
          </a:p>
        </p:txBody>
      </p:sp>
      <p:pic>
        <p:nvPicPr>
          <p:cNvPr id="4" name="2 Imagen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38" y="-216653"/>
            <a:ext cx="2046208" cy="177595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09585" y="1559302"/>
            <a:ext cx="10106525" cy="2070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3800" b="1" dirty="0"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es-ES_tradnl" sz="3800" b="1" dirty="0">
                <a:uFill>
                  <a:solidFill>
                    <a:srgbClr val="000000"/>
                  </a:solidFill>
                </a:uFill>
                <a:ea typeface="Calibri" panose="020F0502020204030204" pitchFamily="34" charset="0"/>
                <a:cs typeface="Calibri" panose="020F0502020204030204" pitchFamily="34" charset="0"/>
              </a:rPr>
              <a:t>álogo nacional de organismos garantes: Alcances y perspectivas de la Ley General de Transparencia, desde lo local</a:t>
            </a:r>
            <a:endParaRPr lang="es-MX" sz="3800" dirty="0">
              <a:effectLst/>
              <a:uFill>
                <a:solidFill>
                  <a:srgbClr val="000000"/>
                </a:solidFill>
              </a:u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7902543" y="6219947"/>
            <a:ext cx="3092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b="1" dirty="0">
                <a:solidFill>
                  <a:schemeClr val="bg1">
                    <a:lumMod val="50000"/>
                  </a:schemeClr>
                </a:solidFill>
              </a:rPr>
              <a:t>Durango, Dgo. Mayo 2015</a:t>
            </a:r>
            <a:endParaRPr lang="es-MX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1492345" y="1"/>
            <a:ext cx="699655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16895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7030A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ATEhQTExQWFhQWGRUYGRgXGRUYGxgbFxgXGBgYGxgcHiggGRslHxMXITEhJSksLi4vFyAzODMsNygtLisBCgoKDg0NGxAQGzMlHyQ3Ny8uNzc0LDc3NzcsNCwuNzQ0MDc3NSw4NCw0LCsrNCwuNCstLDQ4LCwsLC8wKzQsN//AABEIAKcBLgMBIgACEQEDEQH/xAAcAAEAAQUBAQAAAAAAAAAAAAAABgEEBQcIAwL/xABQEAABAwICBAcJCg0DBAMAAAABAAIDBBESIQUxQVEGBxMiYXGTFBUWMlSBkdHTF1JTVWKSobGz0iMzNDVCY3J0gpSio8EkQ/AIssLhc4Px/8QAGQEBAAMBAQAAAAAAAAAAAAAAAAIDBAEF/8QAHxEBAAICAgIDAAAAAAAAAAAAAAECAxEEEjFRITJB/9oADAMBAAIRAxEAPwDeKIiAiIgIiICIiAiIgIiICIiAiIgIiICIiAiIgKjnAC5yAXzNKGi5/wD3cFatp3Sc6XVsj2dbt56NSOTL5dXPdlEzF8s5N82/zL57hld+MmcOhnNHp2rIZAbgPoXxFOx2bXA9RBRHrvzLFz6PpmWxudc7zrt5l5QQwG3JzPaSbAX/AMWVOENSx2FrSCRcm2fRZYUG2aMmTLWttREJPjnj8b8IzeBZw821XsEzXjE03H/MlHYtMyjDc3A173dZ3rKRyNN5or2vZ7dWK20D3w+lF+PJFvqySKgN8wqovEREBERAREQEREBERAREQEREBERAREQEREBERAREQEREBCUXnLnZu/X1D/gCDzhGI4zq/RHR77rP1dZXrNKGtLjqAuvtYPTekRnE0X98fpsOlEL3ildysNI6SdKfet3X19e9WSIjyrXm07kXvS0j5CABr2n61c00cIsXBzm5YnNN7E7C21wL5XGZ2KSU7GAcy1jncbb7b7etGrHxtxu0sBQaIc5xx5Nac7EZ9HQpE1oAsBYBWzZLvLmgkAWJFucb5WJ12zz1c7rt6xzgmxBadx/wdR8xRrx460jUEDbXbsBy6jmB5r28y9V8gZk9A/z619ImIiICIiAiIgIiICIiAiIgIiICIiAiIgIiICIiAiIgIiIC82+MTusP8/5+hei849buv/AQeWkKjk43O27Os6lELqQ6djkfgYxpO0nZuGfpWPrW/gxewLLRgC2ZAu8n6kY+RWbbn0xyK5q6NzA0nMOAINraxex6V8UtK+Q2aPPsHWUZJpbetfLL6EAEMhsHHPLabDIfX6V9xzAMAIc5ms4bEDEbkPF75X1LHNbJTSAnUdxycNqvaGrfNLYgBoBOWRG6zhmjdhyRERSfK/grObiJaY7ZOHXYNw677Lb7Dq+WPkkPvWgjLaLG+fyujUOk6vOLRhD73B24tRvqvhHNx2yxgA2JWQADRkLAbEaX2iozVnrVUBERAREQEREBERAREQEREBERAREQEREBERAREQEREBEUJ0nwvmqJXUuimtmkacMtS78np9/O/wB2Tc1t+nUQgmy8wbOI35+jI/4UJ4M1FRQz1NNWVInhZG2p7pkfG10ZeSHxvYXXa0ua5zcrAZX1BeT9KVmljgosVNQ7axzS2WXYRTsObQQbcod5tmEGc0jwvhZUspIWPqagkcoyGx5Fu18riQ1n7JNz5180Wn6SqgbUNY4nE5hjfzXxvaeex7bkNcCM9ezesMK6m0feg0VTioqzYvaDkwnXLVTbDtw+MdQAuF8aPoaiFrhUOa6Z73SSOZGyNpc62QwjnAAABzrk28wKs1+lWXqqszvYCA0Xtv1kZqTQQhjQ1uoKM0mi5X2IFmnPESPq1qUMbYAXvbadqK+P2ndrQs9JaObKL3s4A2OzqPQvPQ2jzHiLrYjlluH/AD6FklRzgBc5BF3SO3b9VXk04jfYPpO/qH/NS88XKarhm06i7q6On0K4aAMhqRNVERAREQEREBERBDarhu9j3s7mJwuc2+M54SRfxOheXh5J5Ke0Ps1N0QQjw8k8lPaH2aeHknkp7Q+zWb4ScLaGhH+pma1xFwwXdI7pDG3NunV0rXmk+PFgNqekc4e+lkEf9LQ/6wglHh5J5Ke0Ps08PJPJT2h9moEeO+s8mgt+1J9ayGj+PLP8PRkDfFIHH5j2tH9SCW+Hknkp7Q+zTw8k8lPaH2ay/BfhlQ14/wBPKC8C5jdzZG9OE6x0i46VIEEI8PJPJT2h9mnh5J5Ke0Ps1KtLaVp6aMy1ErImDLE82udgG0noGahsvHBogGwfK7pETwP6gEFx4eSeSntD7NPDyTyU9ofZq092LRO+fs//AGnuxaJ3z9n/AO0F34eSeSntD7NPDyTyU9ofZrzpONvQ73BplfHfa+KQDzuAICmtHVxysbJE9r43C7XMIc0jeCMigh3h5J5Ke0Ps08PJPJT2h9mplVVMcbHSSPaxjRdznENa0DaScgFCqrjb0Ox2Hlnvt+kyKQt8xtmOq6D78PJPJT2h9msnFwrYymdV1TW08DbgEvLnOINrBuAG5IIAFydyvOD3CeirWk00zZCLFzcw9t/fMdZw6yFD+PCrcKWCnDmtFROxji5zWswg3s8WL8F7EuZqw69QIXHc1fpfOYSUWjjqiBw1FS39YR+KjI/RGZBPQVmNK6aodFRRwRx892UNLA28kh6GjPXcl56dZUjpIQxjGDINa1trl2oW8Y5nrOa+DQw8qJuTZyobgEmEYw298Idrw3zsggdLwKNXOdIaWZGHYBalZYsY1l3Dlnj8e4bvF6xYDw0zpvSekIraMhfHR4mNM9xDNMwuDXGma8fg2gG/KOsdwyWy1B9ON0pWzSUlODQ0kfNfUkDlJcgcMDQeayxHPuDsyIIQffAR1EWz09JGaaamlcyVjrOe83ylkNzymOx518rEA5KTSVJAIljNs82jE23TtC15xfV3clY3RkTYZ2iK889Mx92TguxGd5JBuGhuu98rDUNnSzsb4zmt6yB9aOaW8WkILAB7QALWOVrdaq7ScI/TB6rn6lV1TAdb4z1lqq2qgGp8Y6nNRHVnx3Y93iRk9L+aP8k+hYrhDpaKkj5aqc6Q54Io2lxcRsawa/2nZC+xZnu2H4Rnzm+te7SDmNSJaaffxyVdzbRbrbLySXt0/gVT3ZKz4rd2kvsFuEuG9UxjeEdaf92Ss+K3dpL7BPdkrPit3aS+wW4MY3hMY3hBp/3ZKz4rd2kvsE92Ss+K3dpL7BbgxjeExjeEGn/dkrPit3aS+wT3ZKz4rd2kvsFuEOG8KqDTvuyVnxW7tJfYJ7slZ8Vu7SX2C3EiAtW8Z/GZ3MXUlGQZ9UkuREPyWjU6Tryb0nISDjS4WGgpCYz/AKiYlkWrm5XdJb5I+kt3rmskkkkkkkkkm5JOZJO0neg+55nPc573Oc9xJc5xLnOJ2knMlfCKW8EOLyur2iRgbFAdUstwHb8DRm/ryHSgiSLcjeIwYc604uiEW9HKX+lYLS3EzpGPOF8NQNwJieeprrt/rQa8p53xvbJG5zHsIc1zTZzSNoK6e4vNPvrqCGoePwhxMfYWBdG4sLgNgOG9ulaHpOLjTD5BH3K5l9bpHMDG9JcCbj9m56F0JwR0CyhpIqZpvgBxO989xLnu6AXONhsFgg0tx6aTfJpAQ35kEbLN2B8nOcest5MeZa6Uz44fzvU9UP2MahiAilnBPi9rdIQumgfA1jXmMiV8jXXDWuNg2NwtZ4271mvcW0r8JR9pP7FBrlbg/wCnutkxVkNyYmiKQDY1zjIHEbsQaL/srH0nEjXE/hainYN7BJIfQQz61tbgZwSp9HQmKEuc5xxPkfbE82sNWQaNgH0kkkNLcb3CySqq5KZrv9NTuLA0anyNye92+zrtG7DfaoEr/hB+V1X7xUfavVggudF6Rmp5WTwvLJWG7XD6QRtadRG0La2g9PN05pKDlSKbuUCWJrLOkleCDIOVIsGDC04LXIz2G2nwveiq5IpGSxOLZI3BzHDYRq6xvG0EhB2AijvAThTHpGlbM2zZBzZWe8eAL2+Sbgg7jvBUiQFGOF+ha6rdHDFUinpHB3LmMHl3bmMccmtIOZ15bQbLOaU0lBTxOmnkbHG3W5xsOrpPQMyoIanSGmcoTJRaNOuXVUVLf1Y/24z77blrzCCz4D1poqqHRdOYqqNrZTUSQRFpheXkxulkvgdzRgI13G21ll+Mukzhl6HMP/c3/wAlKtA6DpqOFsNPG2OMbBrJ98463O6SsNxjAdzN/wDlb/2vQa3sllW6XQUspnxb1b+UkiucGDEBsBDgLjd431KG3Uv4to7zSu2BgHznA/8AigxHC9p7smvnmPQWtI+tYayzfDN4NbN1sHoY0LC3QUsllW6XQUslldU1BNICY43vAyJa0uF92S+36JqRrglH8D/UgswshQ6aqYrYJXgDYTib805LHlLoNjcHOGLZnCOYBkhyDh4rju+Sfr+hStaNW0eBWlzPBZ5u+OzSb3LhbmuP0jzINJ8c2mDPpJ7AeZTtbE3diIxyEedwb/AFBlfafqDJVVMhN8c87vnSOI+gqxQS3ix4KjSFYGSC8EQEkvyhezI/4iDfoa5dLxsDQGtAAAAAAsABkABsC1lxBUAbRTTW50sxF/kxtaGjzOdJ6Vs9AREQEREHNnHD+d6nqh+xjUMUz44fzvU9UP2MahiDfnEF+b5f3mT7KFbKXLPB7hppCijMVNKGMc4vILI3c4hrSbuaTqYFk/dU0z5QOyh+6g6TRc+6L45NJxuHKthnZtBbybj1PbkPmlbw4OabirKaOpivgkGo2u0gkOabbQQR5kHLPCD8rqv3io+1esbP4ruo/Uslwg/K6r94qPtXrGz+K7qP1INq8ZvF1K13dlHGXxSAOljYLuY+3Oe1ozc12sgZg3Oo5asMgzzGWvoXYUAvG0auaMx1LVPCbh1NQVToK2ghnPjRzizDIy+TrFjhiGp1iMxqAIQQriz0fph8kjtH3ibIwtfM8Witswkgh0gN7WBtc3sCtiU2g+Ek+CaWtjpnubyTomNDhHGRd0gAJa6clrduVzZw8VYaq48ThtDRAHYXy5D+FrM/SFNuLXho3SMBx4W1MWUrG6iD4sjQSThNvMQRuJCx0NxZRMkDqqolrI4nOMEU5xNZi5znPGqR5cXZnLo3T4BEQFFOH2k3RMiazDdznHnNa/JoA1OBAzcFK1rvhfpphqHMMMUgjs0F/KXvrcOa4DWbeZBhe/s/6vsYfuJ3+n/V9jD9xU76R+Swf3vaJ30j8lg/ve0QV7/T/q+xh+4pzwFlkkhfI/Dm+wwsYzJoGfNAvmT6FBe+kfksH972i2FUTikocWBrS1g5gxYcbyBbXe2J2+6CDaQ4QzOlkI5Oxe614oibXNrktucra1b9/Z/1fYw/cVO+kfksH972id9I/JYP73tEFe/s/wCr7GH7id/Z/wBX2MP3FTvpH5LB/e9ovuLSDHODRSwXcQB+N1k2H+50oNhcEC80zXvtieXOyaxmV7DJoA1ALNLzpoQxjWAABoAAGoAC2S9EEf4YRFsDpowwPYWkksjdiBIBHOB338ygPf2f9X2MP3FP+Gek44oC1wa9z7AMdexFwSTYg2Ft+uy1/wB9I/JYP73tEFe/s/6vsYfuLP8AAzTcjpntfgw4CeayNmYc0a2gX1lR/vpH5LB/e9os7wOlZNM5ogiZZhN28pfxmi2bzv8AoQaBrmkSyA6w94PWHEFeKzPDWiMOkKyM7J5HDqkPKN/pkCwyDobiNcDopg2iWcHzvLvqcFsBad/6ftLttU0hPOxCdgvrBAjksOjDGf41uJAREQEREHNnHD+d6nqh+xjUMUz44fzvU9UP2MahiAi3DxOcE6CropJKiBkrxO9oc7FcNEcRAyO9x9Knfuc6H8ji/q9aDmK66W4pdEy02jIWTNLXuMkhYQQWh7iWgg5g2sSNhJWX0VwT0fTOxwUsMbx+kGNxfOOf0rNIOR+EH5XVfvFR9q9Y2fxXdR+pZLhB+V1X7xUfavVgRfJB2FS+I39lv1KNcYvBFukaUsFhPHd0LzlZ21hPvHWsfMdgWiG8YOmALCtksPkw/cVfdD0x5bL82H7iCOTwvY5zHtLXsJa5p1tc02IPSCFkuC+n5qGpZURa25Obsew2xMPXYWOwgHYrPSWkJp5HSzPxyOticQ0F1gAL4QBewAv0K2QdcaE0rDVQR1ELsUcguDtGwtI2OBBBGwgq+XPPFHw07in7nmdammIzJyikNgH9DTkHeY5WK6GQedTIWsc4C5AJAG0gZDzrXckNU4lztHxlxJJJbJmTmT+MUx4UMxQFmFzsRaCGvZGbA4vGfl+jqUM7zD4Gb+apvUgdy1PxdF82T2idy1PxdF82T2id5h8DN/NU3qTvMPgZv5qm9SC50XQSulja+giYwuGJ2F+QGZ/T6Fn+GDpi1jI6cTAkucHBxAtbDqcM8z6Fj+Cmi2snxcnI2zXWLpoZBnYWwsF75nNOFVFys9zFI7C1rbtngjG0+K4X/S1oMP3NU/F0XzZPaJ3NU/F0XzZPaJ3mHwM381TepO8w+Bm/mqb1IHc1T8XRfNk9ovuGOqY4Obo+IOaQQcMmRGYP4xfHeYfAzfzVN6k7zD4Gb+apvUgy3fzS3krfmu++nfzS3krfmu++sT3mHwM381TepO8w+Bm/mqb1IPSpFZI4ufQsc47XCQn6ZF59zVPxdF82T2id5h8DN/NU3qVW6FBNhBMSdndVNf6kFO5qn4ui+bJ7RSvgjROZG574I4XuNsLA4HCNRN3HbdYzRPBGNxxSslYARzXSsfitvwtFh51MWtAFhkAg0dx9aBLJ4qxo5krRE/oey5YT+0y4/wDr6VqtdacItCw1lPJTzDmSC1xraRm17ekEAjqXL3CTQE9DUOp5xZwza4eLI3Y9vQd2w3GxB5aE0tNSzx1ELrSRm43EanNcNrSCQevYbFdH8DeHdHpBgwOEc9udA8gPBGst9+35Q3i9jkuYlQhB2OrLSml6ambjqJo4m73ua2/VfWegLlZmna0Cwq6kDcJ5gPRiVhK8ucXOJc463OJc49bjmUHQs3HDohsmAOmc3bI2J2EeY2efM0qc0VXHLG2WJwfG8BzXNNwQdRBXIC3zxAyymhma6+Bs7hHfYCxjnAdGJxPWSg1zxw/nep6ofsY1DFNOOJp77VHSIT/ZYP8ABULQb04iq2FlBKHyMae6HmznNBtycOdiehbG7603w0Xz2etchlgOsBU5Nu4egIOwoKyJ/iSMd+y5p+or3XG7YwCCAARqI1jqK3XxHcK6iZ8tHPI6QMYJInPJc4AODXtLjm4c9hF8xnssAGpOEH5XVfvFR9q9WKv+EH5XVfvFR9q9Y2Y813UfqQfaLqKn4E6KLWk0NLcgf7Me7qXp4D6J8gpexj9SDllF1N4D6J8gpexj9Ss9L8XWi5oZI20sMLnCzZIo2New6w4EDfs2i42oOZCFvria4a90xdxzuvPC3mOJzljGQ6S9mQO8YTmbrSWmNFzUs8lPM3DJGbHcdoc07WkEEHpXno2vlgljmidhkjcHNO4jYd4IJBG0EhB1ZpvSTIGtc8NIJtznMbsJ/TcBsWH8K6fdH2lP7ReL9MurNGwVcTH3fhc5kb3NIObHtuBcgOv12usDy9V8FU9tL6kEk8K6fdH2lP7RPCun3R9pT+0Ub5eq+Cqe2l9ScvVfBVPbS+pBM9DacimkLGhgOEnmvicciNjXE7V8aW09FDIWPDL2B5z4WnMbnPB+hR7QNXUNqI8cU4aThJfJI4DELXIItrsslwybM17HRtmcHNIPJyPaAWm+YaNZxa+hB9+FdPuj7Sn9onhXT7o+0p/aKN8vVfBVPbS+pOXqvgqntpfUgknhXT7o+0p/aLJaF0rDUFwaGXbY5Oidrv71xtq2qE8vVfBVPbS+pZvglVzcvhkjmDXNOcj3vAIzGsZbc0Ew5JvvR6AnJN96PQF9og+OSb70egKrWAagAvpEBERAWF4V8F6XSEPJVDdVyx7bB8Z3tds6Qbg7QVmkQc4cKOK7SNKS6NhqYcyHxDngfKi8a/7OIdShD+a4tdk4a2nIjrBzC7GVrXaNp5haaKOQbpGNePQ4FByGjcyGjNx1AZk9Q1ldUeBOitfcFJ2EX3Vf0mjqWnAEUMUQJAAjYxlydgDQg0BwS4r6+rcHSsdTQZEvkFnuG5kZzv0usOvUt/6D0RDSQR08LcMcYsN52lxO1xJJJ3lX6INVcb3ACoq5GVdI0PkDBHJHdrS4NJLXNLiASMRBBIytbcdUTcENJsNnUVT5onuHpaCF1YiDk/wX0j5HVdhN91PBfSPkdV2E33V1giDlem4FaUkNm0VR/Ewxj0vsFuTim4By0AknqC3l5QGhjTcRsBuQXai4m17ZDCMytiIg0XxkcWdWKmWppIzNFM4vcxtscb3Zv5pPOaXXOWYxWtldYzgbxXVtROw1UToKdpBfjsHSAG/JtZe4vqLjawJtcrodEABERAREQQHjU4CGvjbNAGiqiFhfISs1mMu2EEktJyuSMsVxp+h4u9LyyCMUr2G9i6SzWN6S65uP2bldPIgwWhuDMcFAyhvia2MtLrDNxu5z7bOcSQFEargdK1xDYpHjY5robHzGxC2WiDV/gnP5PL8+D1p4Jz+Ty/Pg9a2giDV/gpP5PL8+D1qb6V0T3VTNZIMMlmuzIJDwMwTmNpBI3rMog1a/gtKCRyE2W4xEelU8GZfJ5/7a2miDVngzL5PP/bX3RaFmjkZI2nnxMIcMmbFs2SVrbXNsRsOk9C+0FGnzKqL4ZK0kgG5ba/RfUg+0REBERAUf4TzRsfCZyeQwyg2LvxnM5PJud7CSx2HzIiDHCX8MGEv7p5SnMeJ1yIcMeMEg4dQluNpzzyVpTiUcgC52BslNIOcbkzuaCD0Axy9oqIgUk+F1Mb4pCyACN2MGxcbujka6w1nE1w52GyrLNZp5RzsTonimsTlMJprkW8U5w5nKwtvVEQZAGVk4JcSySoDTn4r2DYPeuaDlvYN6+a6rhFbIyR4DyG4Ghry+/J5YHAhjDf3yIgsKZ8b6afCWvDBDaVnKx3cTY3jc42faxLhrxdCyQae6GuLT3O576YDEbWbq5u/lIn57nKiILGB0gghfGCRDDHPIcVsTnWLr3zdzInj+NZzQGlYjJNBjJlEszsNneLjyztbaMroiDFxU0ojModYyOliABfieZJiwFzicPNAJGX/vzIkcWQloL4RVtwvc4ggci+MFzSLkMkaMXWiIPSnqZCYJml74oRTxlznWLuVYC9xbmSSJ4Tvuw71c6SrIWaQa2VzRibBgDmyOJdjkHNLTZpvhzdfYiIPbg5p2A0p5xc6niDpBZ1xYOOsjPxTqWNxyRDBUXEeOKaXnF12vDmSas8PKhjsOeRIsiIPts8IezHyuB7GdyjES+/KvvY3s02MVi4+LkdoVpFWQEVDDKGytkkLrMkJawVP6ZxAPYQWDC2xsdtiqog9O6o+TY6XKAtnbHgMmEyYua5oJxMNr4b+LY5i4WX0tHPJDBBnyrmYpCHYc42AEh3RI+M22gFEQeWktLtEVDUSEsaZAX6za8MwIsNYxWXw2uc6ojqW35FzmQg38Zr2ixwHUeUcM9wREHxpSOR9Q9sby13LRFpubBzaWZwBHvSWi43Lz0Sx08kRcAMp3lrsTrf6p+QIcBcar5jLUiILF0pMTwxzuVbBKKo3cAZS5mE9JuJLFuoZbgrmpgkaXsaQ17Z2ua1pcGcymklacyfGLbEfJREBglk5SLnF872SOGOxaDE2QgO2Wc9jctYX3TaQa+WPly/lXcgIgwkc5j3MmtnhAxNdiv4zchfUiILV045NoeXco+Bvc1i7KXG8E3vYG5izOzLeFfxmVs8d3F0ctTJkT4j2cqLD5LmgZbCzpVUQXLqF8tVKQ4NwPhN+diADGuLW52s7UbjaVhpa4GmHOP4BkLJr4iGu7oivexu8WY6+HWNuaIg9KDTUMRhlfJ+BvVhrgJMJuYSMLM3NA5wsb6jsK+5J2DOYvLC6rbFgcQ7le6HgYc8nWLcJOQscwiIL+iml7qEpB5OV0kIu4HOMc3mjVnBKb/LUnR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6" name="2 Imagen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1371"/>
            <a:ext cx="2446562" cy="2123432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906732" y="2382829"/>
            <a:ext cx="9176814" cy="2562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“Fortalecimiento </a:t>
            </a:r>
            <a:r>
              <a:rPr lang="en-US" sz="3600" b="1" dirty="0">
                <a:solidFill>
                  <a:schemeClr val="tx1"/>
                </a:solidFill>
                <a:latin typeface="+mn-lt"/>
              </a:rPr>
              <a:t>de las </a:t>
            </a:r>
            <a:r>
              <a:rPr lang="en-US" sz="3600" b="1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en-US" sz="3600" b="1" dirty="0" err="1" smtClean="0">
                <a:solidFill>
                  <a:schemeClr val="tx1"/>
                </a:solidFill>
                <a:latin typeface="+mn-lt"/>
              </a:rPr>
              <a:t>apacidades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+mn-lt"/>
              </a:rPr>
              <a:t>I</a:t>
            </a:r>
            <a:r>
              <a:rPr lang="en-US" sz="3600" b="1" dirty="0" err="1" smtClean="0">
                <a:solidFill>
                  <a:schemeClr val="tx1"/>
                </a:solidFill>
                <a:latin typeface="+mn-lt"/>
              </a:rPr>
              <a:t>nstitucionales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+mn-lt"/>
              </a:rPr>
              <a:t>de los </a:t>
            </a:r>
            <a:r>
              <a:rPr lang="en-US" sz="3600" b="1" dirty="0" err="1">
                <a:solidFill>
                  <a:schemeClr val="tx1"/>
                </a:solidFill>
                <a:latin typeface="+mn-lt"/>
              </a:rPr>
              <a:t>Ó</a:t>
            </a:r>
            <a:r>
              <a:rPr lang="en-US" sz="3600" b="1" dirty="0" err="1" smtClean="0">
                <a:solidFill>
                  <a:schemeClr val="tx1"/>
                </a:solidFill>
                <a:latin typeface="+mn-lt"/>
              </a:rPr>
              <a:t>rganos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+mn-lt"/>
              </a:rPr>
              <a:t>G</a:t>
            </a:r>
            <a:r>
              <a:rPr lang="en-US" sz="3600" b="1" dirty="0" err="1" smtClean="0">
                <a:solidFill>
                  <a:schemeClr val="tx1"/>
                </a:solidFill>
                <a:latin typeface="+mn-lt"/>
              </a:rPr>
              <a:t>arantes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+mn-lt"/>
              </a:rPr>
              <a:t>y los </a:t>
            </a:r>
            <a:r>
              <a:rPr lang="en-US" sz="3600" b="1" dirty="0" err="1">
                <a:solidFill>
                  <a:schemeClr val="tx1"/>
                </a:solidFill>
                <a:latin typeface="+mn-lt"/>
              </a:rPr>
              <a:t>S</a:t>
            </a:r>
            <a:r>
              <a:rPr lang="en-US" sz="3600" b="1" dirty="0" err="1" smtClean="0">
                <a:solidFill>
                  <a:schemeClr val="tx1"/>
                </a:solidFill>
                <a:latin typeface="+mn-lt"/>
              </a:rPr>
              <a:t>ujetos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en-US" sz="3600" b="1" dirty="0" err="1" smtClean="0">
                <a:solidFill>
                  <a:schemeClr val="tx1"/>
                </a:solidFill>
                <a:latin typeface="+mn-lt"/>
              </a:rPr>
              <a:t>bligados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+mn-lt"/>
              </a:rPr>
              <a:t>de las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Entidades </a:t>
            </a:r>
            <a:r>
              <a:rPr lang="en-US" sz="3600" b="1" dirty="0" err="1" smtClean="0">
                <a:solidFill>
                  <a:schemeClr val="tx1"/>
                </a:solidFill>
                <a:latin typeface="+mn-lt"/>
              </a:rPr>
              <a:t>Federativas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”</a:t>
            </a:r>
            <a:endParaRPr lang="es-MX" sz="3600" b="1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67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6254" y="1331427"/>
            <a:ext cx="10515600" cy="1325563"/>
          </a:xfrm>
        </p:spPr>
        <p:txBody>
          <a:bodyPr/>
          <a:lstStyle/>
          <a:p>
            <a:pPr algn="ctr"/>
            <a:r>
              <a:rPr lang="es-MX" b="1" dirty="0" smtClean="0"/>
              <a:t>Propuestas para la mejora en las capacidades institucionales de los órganos garantes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2946" y="2988860"/>
            <a:ext cx="10515600" cy="3616656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Autonomía Constitucional. Control Social</a:t>
            </a:r>
          </a:p>
          <a:p>
            <a:pPr algn="just"/>
            <a:r>
              <a:rPr lang="es-MX" dirty="0"/>
              <a:t>A</a:t>
            </a:r>
            <a:r>
              <a:rPr lang="es-MX" dirty="0" smtClean="0"/>
              <a:t>utonomía </a:t>
            </a:r>
            <a:r>
              <a:rPr lang="es-MX" dirty="0"/>
              <a:t>operativa, presupuestaria, de gestión y </a:t>
            </a:r>
            <a:r>
              <a:rPr lang="es-MX" dirty="0" smtClean="0"/>
              <a:t>decisión.</a:t>
            </a:r>
            <a:endParaRPr lang="es-MX" dirty="0"/>
          </a:p>
          <a:p>
            <a:pPr algn="just"/>
            <a:r>
              <a:rPr lang="es-MX" dirty="0" smtClean="0"/>
              <a:t>Convenios </a:t>
            </a:r>
            <a:r>
              <a:rPr lang="es-MX" dirty="0"/>
              <a:t>y acuerdos con los órganos de gobierno y sujetos </a:t>
            </a:r>
            <a:r>
              <a:rPr lang="es-MX" dirty="0" smtClean="0"/>
              <a:t>obligados autónomos</a:t>
            </a:r>
          </a:p>
          <a:p>
            <a:pPr algn="just"/>
            <a:r>
              <a:rPr lang="es-MX" dirty="0"/>
              <a:t>M</a:t>
            </a:r>
            <a:r>
              <a:rPr lang="es-MX" dirty="0" smtClean="0"/>
              <a:t>ecanismos </a:t>
            </a:r>
            <a:r>
              <a:rPr lang="es-MX" dirty="0"/>
              <a:t>para la transparencia y rendición de cuentas de los gobiernos estatales y municipales en el ejercicio de los recursos.</a:t>
            </a:r>
          </a:p>
          <a:p>
            <a:pPr algn="just"/>
            <a:endParaRPr lang="es-MX" dirty="0"/>
          </a:p>
        </p:txBody>
      </p:sp>
      <p:pic>
        <p:nvPicPr>
          <p:cNvPr id="4" name="2 Imagen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421" y="-279348"/>
            <a:ext cx="2446562" cy="212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06789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5860" y="1844084"/>
            <a:ext cx="10515600" cy="4515773"/>
          </a:xfrm>
        </p:spPr>
        <p:txBody>
          <a:bodyPr/>
          <a:lstStyle/>
          <a:p>
            <a:pPr algn="just"/>
            <a:r>
              <a:rPr lang="es-MX" dirty="0"/>
              <a:t>Desarrollar las disposiciones legales y los procedimientos que regulen la adecuada organización y conservación de los archivos gubernamentales. </a:t>
            </a:r>
            <a:endParaRPr lang="es-MX" dirty="0" smtClean="0"/>
          </a:p>
          <a:p>
            <a:pPr algn="just"/>
            <a:endParaRPr lang="es-MX" dirty="0"/>
          </a:p>
          <a:p>
            <a:pPr algn="just"/>
            <a:r>
              <a:rPr lang="es-MX" dirty="0"/>
              <a:t>Promover entre la población el derecho a saber, dentro de los programas educativos escolares y en la capacitación a los servidores públicos. </a:t>
            </a:r>
            <a:endParaRPr lang="es-MX" dirty="0" smtClean="0"/>
          </a:p>
          <a:p>
            <a:pPr algn="just"/>
            <a:endParaRPr lang="es-MX" dirty="0"/>
          </a:p>
          <a:p>
            <a:pPr algn="just"/>
            <a:r>
              <a:rPr lang="es-MX" dirty="0"/>
              <a:t>Fomentar una cultura cívica de transparencia y rendición de cuentas</a:t>
            </a:r>
          </a:p>
        </p:txBody>
      </p:sp>
      <p:pic>
        <p:nvPicPr>
          <p:cNvPr id="4" name="2 Imagen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421" y="-279348"/>
            <a:ext cx="2446562" cy="212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704389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2792</TotalTime>
  <Words>168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Propuestas para la mejora en las capacidades institucionales de los órganos garantes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Gladis</dc:creator>
  <cp:lastModifiedBy>Humbelina</cp:lastModifiedBy>
  <cp:revision>214</cp:revision>
  <cp:lastPrinted>2015-05-19T19:40:34Z</cp:lastPrinted>
  <dcterms:created xsi:type="dcterms:W3CDTF">2013-09-03T19:38:57Z</dcterms:created>
  <dcterms:modified xsi:type="dcterms:W3CDTF">2015-05-19T19:57:57Z</dcterms:modified>
</cp:coreProperties>
</file>